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57" r:id="rId5"/>
    <p:sldId id="258" r:id="rId6"/>
    <p:sldId id="311" r:id="rId7"/>
    <p:sldId id="312" r:id="rId8"/>
    <p:sldId id="274" r:id="rId9"/>
    <p:sldId id="286" r:id="rId10"/>
    <p:sldId id="290" r:id="rId11"/>
    <p:sldId id="260" r:id="rId12"/>
    <p:sldId id="295" r:id="rId13"/>
    <p:sldId id="289" r:id="rId14"/>
    <p:sldId id="278" r:id="rId15"/>
    <p:sldId id="299" r:id="rId16"/>
    <p:sldId id="306" r:id="rId17"/>
    <p:sldId id="302" r:id="rId18"/>
    <p:sldId id="301" r:id="rId19"/>
    <p:sldId id="303" r:id="rId20"/>
    <p:sldId id="307" r:id="rId21"/>
    <p:sldId id="300" r:id="rId22"/>
    <p:sldId id="304" r:id="rId23"/>
    <p:sldId id="305" r:id="rId24"/>
    <p:sldId id="296" r:id="rId25"/>
    <p:sldId id="282" r:id="rId26"/>
  </p:sldIdLst>
  <p:sldSz cx="9144000" cy="6858000" type="screen4x3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0105" autoAdjust="0"/>
  </p:normalViewPr>
  <p:slideViewPr>
    <p:cSldViewPr snapToGrid="0">
      <p:cViewPr varScale="1">
        <p:scale>
          <a:sx n="89" d="100"/>
          <a:sy n="89" d="100"/>
        </p:scale>
        <p:origin x="191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85" d="100"/>
          <a:sy n="85" d="100"/>
        </p:scale>
        <p:origin x="2235" y="-13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5A211-FB85-4B3A-99B6-C27D54729643}" type="datetimeFigureOut">
              <a:rPr lang="en-AU" smtClean="0"/>
              <a:t>25/10/2017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16FD8-1016-432B-9398-FE64D380862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0475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565FC-8102-413D-956A-DE29B00BCDFB}" type="datetimeFigureOut">
              <a:rPr lang="en-AU" smtClean="0"/>
              <a:t>25/10/2017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88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40363" cy="3910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DCA16-9981-473B-8286-B7339A40FB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8943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DCA16-9981-473B-8286-B7339A40FBDD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4770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DCA16-9981-473B-8286-B7339A40FBDD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5266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DCA16-9981-473B-8286-B7339A40FBDD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8729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DCA16-9981-473B-8286-B7339A40FBDD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5341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DCA16-9981-473B-8286-B7339A40FBDD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4000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DCA16-9981-473B-8286-B7339A40FBDD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5068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DCA16-9981-473B-8286-B7339A40FBDD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808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DCA16-9981-473B-8286-B7339A40FBDD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0358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lvl="0"/>
            <a:endParaRPr lang="en-AU" b="1" dirty="0"/>
          </a:p>
          <a:p>
            <a:pPr lvl="0"/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DCA16-9981-473B-8286-B7339A40FBD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3635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DCA16-9981-473B-8286-B7339A40FBDD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7397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DCA16-9981-473B-8286-B7339A40FBDD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4877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DCA16-9981-473B-8286-B7339A40FBDD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6321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1DCA16-9981-473B-8286-B7339A40FBDD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19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933950"/>
          </a:xfrm>
          <a:custGeom>
            <a:avLst/>
            <a:gdLst>
              <a:gd name="connsiteX0" fmla="*/ 0 w 9144000"/>
              <a:gd name="connsiteY0" fmla="*/ 0 h 4933950"/>
              <a:gd name="connsiteX1" fmla="*/ 9144000 w 9144000"/>
              <a:gd name="connsiteY1" fmla="*/ 0 h 4933950"/>
              <a:gd name="connsiteX2" fmla="*/ 9144000 w 9144000"/>
              <a:gd name="connsiteY2" fmla="*/ 4933950 h 4933950"/>
              <a:gd name="connsiteX3" fmla="*/ 0 w 9144000"/>
              <a:gd name="connsiteY3" fmla="*/ 4933950 h 4933950"/>
              <a:gd name="connsiteX4" fmla="*/ 0 w 9144000"/>
              <a:gd name="connsiteY4" fmla="*/ 0 h 4933950"/>
              <a:gd name="connsiteX0" fmla="*/ 0 w 9144000"/>
              <a:gd name="connsiteY0" fmla="*/ 10048 h 4943998"/>
              <a:gd name="connsiteX1" fmla="*/ 2883877 w 9144000"/>
              <a:gd name="connsiteY1" fmla="*/ 0 h 4943998"/>
              <a:gd name="connsiteX2" fmla="*/ 9144000 w 9144000"/>
              <a:gd name="connsiteY2" fmla="*/ 10048 h 4943998"/>
              <a:gd name="connsiteX3" fmla="*/ 9144000 w 9144000"/>
              <a:gd name="connsiteY3" fmla="*/ 4943998 h 4943998"/>
              <a:gd name="connsiteX4" fmla="*/ 0 w 9144000"/>
              <a:gd name="connsiteY4" fmla="*/ 4943998 h 4943998"/>
              <a:gd name="connsiteX5" fmla="*/ 0 w 9144000"/>
              <a:gd name="connsiteY5" fmla="*/ 10048 h 4943998"/>
              <a:gd name="connsiteX0" fmla="*/ 0 w 9144000"/>
              <a:gd name="connsiteY0" fmla="*/ 10048 h 4943998"/>
              <a:gd name="connsiteX1" fmla="*/ 2883877 w 9144000"/>
              <a:gd name="connsiteY1" fmla="*/ 0 h 4943998"/>
              <a:gd name="connsiteX2" fmla="*/ 3265714 w 9144000"/>
              <a:gd name="connsiteY2" fmla="*/ 0 h 4943998"/>
              <a:gd name="connsiteX3" fmla="*/ 9144000 w 9144000"/>
              <a:gd name="connsiteY3" fmla="*/ 10048 h 4943998"/>
              <a:gd name="connsiteX4" fmla="*/ 9144000 w 9144000"/>
              <a:gd name="connsiteY4" fmla="*/ 4943998 h 4943998"/>
              <a:gd name="connsiteX5" fmla="*/ 0 w 9144000"/>
              <a:gd name="connsiteY5" fmla="*/ 4943998 h 4943998"/>
              <a:gd name="connsiteX6" fmla="*/ 0 w 9144000"/>
              <a:gd name="connsiteY6" fmla="*/ 10048 h 4943998"/>
              <a:gd name="connsiteX0" fmla="*/ 0 w 9144000"/>
              <a:gd name="connsiteY0" fmla="*/ 10048 h 4943998"/>
              <a:gd name="connsiteX1" fmla="*/ 2783393 w 9144000"/>
              <a:gd name="connsiteY1" fmla="*/ 974690 h 4943998"/>
              <a:gd name="connsiteX2" fmla="*/ 3265714 w 9144000"/>
              <a:gd name="connsiteY2" fmla="*/ 0 h 4943998"/>
              <a:gd name="connsiteX3" fmla="*/ 9144000 w 9144000"/>
              <a:gd name="connsiteY3" fmla="*/ 10048 h 4943998"/>
              <a:gd name="connsiteX4" fmla="*/ 9144000 w 9144000"/>
              <a:gd name="connsiteY4" fmla="*/ 4943998 h 4943998"/>
              <a:gd name="connsiteX5" fmla="*/ 0 w 9144000"/>
              <a:gd name="connsiteY5" fmla="*/ 4943998 h 4943998"/>
              <a:gd name="connsiteX6" fmla="*/ 0 w 9144000"/>
              <a:gd name="connsiteY6" fmla="*/ 10048 h 4943998"/>
              <a:gd name="connsiteX0" fmla="*/ 0 w 9144000"/>
              <a:gd name="connsiteY0" fmla="*/ 0 h 4933950"/>
              <a:gd name="connsiteX1" fmla="*/ 2783393 w 9144000"/>
              <a:gd name="connsiteY1" fmla="*/ 964642 h 4933950"/>
              <a:gd name="connsiteX2" fmla="*/ 2773344 w 9144000"/>
              <a:gd name="connsiteY2" fmla="*/ 0 h 4933950"/>
              <a:gd name="connsiteX3" fmla="*/ 9144000 w 9144000"/>
              <a:gd name="connsiteY3" fmla="*/ 0 h 4933950"/>
              <a:gd name="connsiteX4" fmla="*/ 9144000 w 9144000"/>
              <a:gd name="connsiteY4" fmla="*/ 4933950 h 4933950"/>
              <a:gd name="connsiteX5" fmla="*/ 0 w 9144000"/>
              <a:gd name="connsiteY5" fmla="*/ 4933950 h 4933950"/>
              <a:gd name="connsiteX6" fmla="*/ 0 w 9144000"/>
              <a:gd name="connsiteY6" fmla="*/ 0 h 4933950"/>
              <a:gd name="connsiteX0" fmla="*/ 0 w 9144000"/>
              <a:gd name="connsiteY0" fmla="*/ 0 h 4933950"/>
              <a:gd name="connsiteX1" fmla="*/ 271305 w 9144000"/>
              <a:gd name="connsiteY1" fmla="*/ 80387 h 4933950"/>
              <a:gd name="connsiteX2" fmla="*/ 2783393 w 9144000"/>
              <a:gd name="connsiteY2" fmla="*/ 964642 h 4933950"/>
              <a:gd name="connsiteX3" fmla="*/ 2773344 w 9144000"/>
              <a:gd name="connsiteY3" fmla="*/ 0 h 4933950"/>
              <a:gd name="connsiteX4" fmla="*/ 9144000 w 9144000"/>
              <a:gd name="connsiteY4" fmla="*/ 0 h 4933950"/>
              <a:gd name="connsiteX5" fmla="*/ 9144000 w 9144000"/>
              <a:gd name="connsiteY5" fmla="*/ 4933950 h 4933950"/>
              <a:gd name="connsiteX6" fmla="*/ 0 w 9144000"/>
              <a:gd name="connsiteY6" fmla="*/ 4933950 h 4933950"/>
              <a:gd name="connsiteX7" fmla="*/ 0 w 9144000"/>
              <a:gd name="connsiteY7" fmla="*/ 0 h 4933950"/>
              <a:gd name="connsiteX0" fmla="*/ 0 w 9144000"/>
              <a:gd name="connsiteY0" fmla="*/ 0 h 4933950"/>
              <a:gd name="connsiteX1" fmla="*/ 261257 w 9144000"/>
              <a:gd name="connsiteY1" fmla="*/ 954593 h 4933950"/>
              <a:gd name="connsiteX2" fmla="*/ 2783393 w 9144000"/>
              <a:gd name="connsiteY2" fmla="*/ 964642 h 4933950"/>
              <a:gd name="connsiteX3" fmla="*/ 2773344 w 9144000"/>
              <a:gd name="connsiteY3" fmla="*/ 0 h 4933950"/>
              <a:gd name="connsiteX4" fmla="*/ 9144000 w 9144000"/>
              <a:gd name="connsiteY4" fmla="*/ 0 h 4933950"/>
              <a:gd name="connsiteX5" fmla="*/ 9144000 w 9144000"/>
              <a:gd name="connsiteY5" fmla="*/ 4933950 h 4933950"/>
              <a:gd name="connsiteX6" fmla="*/ 0 w 9144000"/>
              <a:gd name="connsiteY6" fmla="*/ 4933950 h 4933950"/>
              <a:gd name="connsiteX7" fmla="*/ 0 w 9144000"/>
              <a:gd name="connsiteY7" fmla="*/ 0 h 4933950"/>
              <a:gd name="connsiteX0" fmla="*/ 0 w 9144000"/>
              <a:gd name="connsiteY0" fmla="*/ 0 h 4933950"/>
              <a:gd name="connsiteX1" fmla="*/ 100484 w 9144000"/>
              <a:gd name="connsiteY1" fmla="*/ 371789 h 4933950"/>
              <a:gd name="connsiteX2" fmla="*/ 261257 w 9144000"/>
              <a:gd name="connsiteY2" fmla="*/ 954593 h 4933950"/>
              <a:gd name="connsiteX3" fmla="*/ 2783393 w 9144000"/>
              <a:gd name="connsiteY3" fmla="*/ 964642 h 4933950"/>
              <a:gd name="connsiteX4" fmla="*/ 2773344 w 9144000"/>
              <a:gd name="connsiteY4" fmla="*/ 0 h 4933950"/>
              <a:gd name="connsiteX5" fmla="*/ 9144000 w 9144000"/>
              <a:gd name="connsiteY5" fmla="*/ 0 h 4933950"/>
              <a:gd name="connsiteX6" fmla="*/ 9144000 w 9144000"/>
              <a:gd name="connsiteY6" fmla="*/ 4933950 h 4933950"/>
              <a:gd name="connsiteX7" fmla="*/ 0 w 9144000"/>
              <a:gd name="connsiteY7" fmla="*/ 4933950 h 4933950"/>
              <a:gd name="connsiteX8" fmla="*/ 0 w 9144000"/>
              <a:gd name="connsiteY8" fmla="*/ 0 h 4933950"/>
              <a:gd name="connsiteX0" fmla="*/ 0 w 9144000"/>
              <a:gd name="connsiteY0" fmla="*/ 20097 h 4954047"/>
              <a:gd name="connsiteX1" fmla="*/ 251209 w 9144000"/>
              <a:gd name="connsiteY1" fmla="*/ 0 h 4954047"/>
              <a:gd name="connsiteX2" fmla="*/ 261257 w 9144000"/>
              <a:gd name="connsiteY2" fmla="*/ 974690 h 4954047"/>
              <a:gd name="connsiteX3" fmla="*/ 2783393 w 9144000"/>
              <a:gd name="connsiteY3" fmla="*/ 984739 h 4954047"/>
              <a:gd name="connsiteX4" fmla="*/ 2773344 w 9144000"/>
              <a:gd name="connsiteY4" fmla="*/ 20097 h 4954047"/>
              <a:gd name="connsiteX5" fmla="*/ 9144000 w 9144000"/>
              <a:gd name="connsiteY5" fmla="*/ 20097 h 4954047"/>
              <a:gd name="connsiteX6" fmla="*/ 9144000 w 9144000"/>
              <a:gd name="connsiteY6" fmla="*/ 4954047 h 4954047"/>
              <a:gd name="connsiteX7" fmla="*/ 0 w 9144000"/>
              <a:gd name="connsiteY7" fmla="*/ 4954047 h 4954047"/>
              <a:gd name="connsiteX8" fmla="*/ 0 w 9144000"/>
              <a:gd name="connsiteY8" fmla="*/ 20097 h 4954047"/>
              <a:gd name="connsiteX0" fmla="*/ 0 w 9144000"/>
              <a:gd name="connsiteY0" fmla="*/ 20097 h 4954047"/>
              <a:gd name="connsiteX1" fmla="*/ 251209 w 9144000"/>
              <a:gd name="connsiteY1" fmla="*/ 0 h 4954047"/>
              <a:gd name="connsiteX2" fmla="*/ 261257 w 9144000"/>
              <a:gd name="connsiteY2" fmla="*/ 974690 h 4954047"/>
              <a:gd name="connsiteX3" fmla="*/ 2783393 w 9144000"/>
              <a:gd name="connsiteY3" fmla="*/ 984739 h 4954047"/>
              <a:gd name="connsiteX4" fmla="*/ 2773344 w 9144000"/>
              <a:gd name="connsiteY4" fmla="*/ 20097 h 4954047"/>
              <a:gd name="connsiteX5" fmla="*/ 9144000 w 9144000"/>
              <a:gd name="connsiteY5" fmla="*/ 20097 h 4954047"/>
              <a:gd name="connsiteX6" fmla="*/ 9144000 w 9144000"/>
              <a:gd name="connsiteY6" fmla="*/ 4954047 h 4954047"/>
              <a:gd name="connsiteX7" fmla="*/ 0 w 9144000"/>
              <a:gd name="connsiteY7" fmla="*/ 4954047 h 4954047"/>
              <a:gd name="connsiteX8" fmla="*/ 0 w 9144000"/>
              <a:gd name="connsiteY8" fmla="*/ 20097 h 4954047"/>
              <a:gd name="connsiteX0" fmla="*/ 0 w 9144000"/>
              <a:gd name="connsiteY0" fmla="*/ 0 h 4933950"/>
              <a:gd name="connsiteX1" fmla="*/ 251209 w 9144000"/>
              <a:gd name="connsiteY1" fmla="*/ 20096 h 4933950"/>
              <a:gd name="connsiteX2" fmla="*/ 261257 w 9144000"/>
              <a:gd name="connsiteY2" fmla="*/ 954593 h 4933950"/>
              <a:gd name="connsiteX3" fmla="*/ 2783393 w 9144000"/>
              <a:gd name="connsiteY3" fmla="*/ 964642 h 4933950"/>
              <a:gd name="connsiteX4" fmla="*/ 2773344 w 9144000"/>
              <a:gd name="connsiteY4" fmla="*/ 0 h 4933950"/>
              <a:gd name="connsiteX5" fmla="*/ 9144000 w 9144000"/>
              <a:gd name="connsiteY5" fmla="*/ 0 h 4933950"/>
              <a:gd name="connsiteX6" fmla="*/ 9144000 w 9144000"/>
              <a:gd name="connsiteY6" fmla="*/ 4933950 h 4933950"/>
              <a:gd name="connsiteX7" fmla="*/ 0 w 9144000"/>
              <a:gd name="connsiteY7" fmla="*/ 4933950 h 4933950"/>
              <a:gd name="connsiteX8" fmla="*/ 0 w 9144000"/>
              <a:gd name="connsiteY8" fmla="*/ 0 h 4933950"/>
              <a:gd name="connsiteX0" fmla="*/ 0 w 9144000"/>
              <a:gd name="connsiteY0" fmla="*/ 0 h 4933950"/>
              <a:gd name="connsiteX1" fmla="*/ 261257 w 9144000"/>
              <a:gd name="connsiteY1" fmla="*/ 0 h 4933950"/>
              <a:gd name="connsiteX2" fmla="*/ 261257 w 9144000"/>
              <a:gd name="connsiteY2" fmla="*/ 954593 h 4933950"/>
              <a:gd name="connsiteX3" fmla="*/ 2783393 w 9144000"/>
              <a:gd name="connsiteY3" fmla="*/ 964642 h 4933950"/>
              <a:gd name="connsiteX4" fmla="*/ 2773344 w 9144000"/>
              <a:gd name="connsiteY4" fmla="*/ 0 h 4933950"/>
              <a:gd name="connsiteX5" fmla="*/ 9144000 w 9144000"/>
              <a:gd name="connsiteY5" fmla="*/ 0 h 4933950"/>
              <a:gd name="connsiteX6" fmla="*/ 9144000 w 9144000"/>
              <a:gd name="connsiteY6" fmla="*/ 4933950 h 4933950"/>
              <a:gd name="connsiteX7" fmla="*/ 0 w 9144000"/>
              <a:gd name="connsiteY7" fmla="*/ 4933950 h 4933950"/>
              <a:gd name="connsiteX8" fmla="*/ 0 w 9144000"/>
              <a:gd name="connsiteY8" fmla="*/ 0 h 4933950"/>
              <a:gd name="connsiteX0" fmla="*/ 0 w 9144000"/>
              <a:gd name="connsiteY0" fmla="*/ 0 h 4933950"/>
              <a:gd name="connsiteX1" fmla="*/ 261257 w 9144000"/>
              <a:gd name="connsiteY1" fmla="*/ 0 h 4933950"/>
              <a:gd name="connsiteX2" fmla="*/ 261257 w 9144000"/>
              <a:gd name="connsiteY2" fmla="*/ 954593 h 4933950"/>
              <a:gd name="connsiteX3" fmla="*/ 2793442 w 9144000"/>
              <a:gd name="connsiteY3" fmla="*/ 944546 h 4933950"/>
              <a:gd name="connsiteX4" fmla="*/ 2773344 w 9144000"/>
              <a:gd name="connsiteY4" fmla="*/ 0 h 4933950"/>
              <a:gd name="connsiteX5" fmla="*/ 9144000 w 9144000"/>
              <a:gd name="connsiteY5" fmla="*/ 0 h 4933950"/>
              <a:gd name="connsiteX6" fmla="*/ 9144000 w 9144000"/>
              <a:gd name="connsiteY6" fmla="*/ 4933950 h 4933950"/>
              <a:gd name="connsiteX7" fmla="*/ 0 w 9144000"/>
              <a:gd name="connsiteY7" fmla="*/ 4933950 h 4933950"/>
              <a:gd name="connsiteX8" fmla="*/ 0 w 9144000"/>
              <a:gd name="connsiteY8" fmla="*/ 0 h 4933950"/>
              <a:gd name="connsiteX0" fmla="*/ 0 w 9144000"/>
              <a:gd name="connsiteY0" fmla="*/ 0 h 4933950"/>
              <a:gd name="connsiteX1" fmla="*/ 261257 w 9144000"/>
              <a:gd name="connsiteY1" fmla="*/ 0 h 4933950"/>
              <a:gd name="connsiteX2" fmla="*/ 261257 w 9144000"/>
              <a:gd name="connsiteY2" fmla="*/ 954593 h 4933950"/>
              <a:gd name="connsiteX3" fmla="*/ 2783393 w 9144000"/>
              <a:gd name="connsiteY3" fmla="*/ 944546 h 4933950"/>
              <a:gd name="connsiteX4" fmla="*/ 2773344 w 9144000"/>
              <a:gd name="connsiteY4" fmla="*/ 0 h 4933950"/>
              <a:gd name="connsiteX5" fmla="*/ 9144000 w 9144000"/>
              <a:gd name="connsiteY5" fmla="*/ 0 h 4933950"/>
              <a:gd name="connsiteX6" fmla="*/ 9144000 w 9144000"/>
              <a:gd name="connsiteY6" fmla="*/ 4933950 h 4933950"/>
              <a:gd name="connsiteX7" fmla="*/ 0 w 9144000"/>
              <a:gd name="connsiteY7" fmla="*/ 4933950 h 4933950"/>
              <a:gd name="connsiteX8" fmla="*/ 0 w 9144000"/>
              <a:gd name="connsiteY8" fmla="*/ 0 h 493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4933950">
                <a:moveTo>
                  <a:pt x="0" y="0"/>
                </a:moveTo>
                <a:lnTo>
                  <a:pt x="261257" y="0"/>
                </a:lnTo>
                <a:lnTo>
                  <a:pt x="261257" y="954593"/>
                </a:lnTo>
                <a:lnTo>
                  <a:pt x="2783393" y="944546"/>
                </a:lnTo>
                <a:lnTo>
                  <a:pt x="2773344" y="0"/>
                </a:lnTo>
                <a:lnTo>
                  <a:pt x="9144000" y="0"/>
                </a:lnTo>
                <a:lnTo>
                  <a:pt x="9144000" y="4933950"/>
                </a:lnTo>
                <a:lnTo>
                  <a:pt x="0" y="493395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" name="Rectangle 6"/>
          <p:cNvSpPr/>
          <p:nvPr userDrawn="1"/>
        </p:nvSpPr>
        <p:spPr>
          <a:xfrm>
            <a:off x="248197" y="11"/>
            <a:ext cx="2545245" cy="956632"/>
          </a:xfrm>
          <a:prstGeom prst="rect">
            <a:avLst/>
          </a:prstGeom>
          <a:solidFill>
            <a:srgbClr val="11AF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77" y="306922"/>
            <a:ext cx="2193085" cy="517670"/>
          </a:xfrm>
          <a:prstGeom prst="rect">
            <a:avLst/>
          </a:prstGeom>
        </p:spPr>
      </p:pic>
      <p:sp>
        <p:nvSpPr>
          <p:cNvPr id="9" name="Title 12"/>
          <p:cNvSpPr>
            <a:spLocks noGrp="1"/>
          </p:cNvSpPr>
          <p:nvPr>
            <p:ph type="ctrTitle"/>
          </p:nvPr>
        </p:nvSpPr>
        <p:spPr>
          <a:xfrm>
            <a:off x="934497" y="5277797"/>
            <a:ext cx="7385538" cy="743447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accent1"/>
                </a:solidFill>
                <a:latin typeface="Apex Serif Book" panose="02010600040501010103" pitchFamily="50" charset="0"/>
                <a:ea typeface="Apex Serif Medium" panose="02010600040501010103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Subtitle 13"/>
          <p:cNvSpPr>
            <a:spLocks noGrp="1"/>
          </p:cNvSpPr>
          <p:nvPr>
            <p:ph type="subTitle" idx="1"/>
          </p:nvPr>
        </p:nvSpPr>
        <p:spPr>
          <a:xfrm>
            <a:off x="934497" y="6244440"/>
            <a:ext cx="7385538" cy="4011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bg2">
                    <a:lumMod val="50000"/>
                  </a:schemeClr>
                </a:solidFill>
                <a:latin typeface="Apex Serif Book" panose="02010600040501010103" pitchFamily="50" charset="0"/>
              </a:defRPr>
            </a:lvl1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48197" y="6106921"/>
            <a:ext cx="8634546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50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3009" y="2674087"/>
            <a:ext cx="8603552" cy="2803665"/>
          </a:xfrm>
        </p:spPr>
        <p:txBody>
          <a:bodyPr anchor="b">
            <a:normAutofit/>
          </a:bodyPr>
          <a:lstStyle>
            <a:lvl1pPr>
              <a:defRPr sz="4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33009" y="5711751"/>
            <a:ext cx="8603552" cy="467985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33009" y="0"/>
            <a:ext cx="1941147" cy="663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7" y="227537"/>
            <a:ext cx="1632390" cy="38532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245895" y="5594746"/>
            <a:ext cx="85928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71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9"/>
          <p:cNvSpPr>
            <a:spLocks noGrp="1"/>
          </p:cNvSpPr>
          <p:nvPr>
            <p:ph sz="quarter" idx="12"/>
          </p:nvPr>
        </p:nvSpPr>
        <p:spPr>
          <a:xfrm>
            <a:off x="192088" y="1936750"/>
            <a:ext cx="8686800" cy="47450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5057" y="880070"/>
            <a:ext cx="8727831" cy="7822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91594" y="1674192"/>
            <a:ext cx="871698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233009" y="0"/>
            <a:ext cx="1941147" cy="663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7" y="227537"/>
            <a:ext cx="1632390" cy="38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75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/>
          <p:cNvSpPr>
            <a:spLocks noGrp="1"/>
          </p:cNvSpPr>
          <p:nvPr>
            <p:ph sz="quarter" idx="13"/>
          </p:nvPr>
        </p:nvSpPr>
        <p:spPr>
          <a:xfrm>
            <a:off x="4672013" y="1936750"/>
            <a:ext cx="4206875" cy="474503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2"/>
          </p:nvPr>
        </p:nvSpPr>
        <p:spPr>
          <a:xfrm>
            <a:off x="202136" y="1936750"/>
            <a:ext cx="4238625" cy="47450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Rectangle 7"/>
          <p:cNvSpPr/>
          <p:nvPr userDrawn="1"/>
        </p:nvSpPr>
        <p:spPr>
          <a:xfrm>
            <a:off x="233009" y="0"/>
            <a:ext cx="1941147" cy="663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7" y="227537"/>
            <a:ext cx="1632390" cy="38532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85057" y="880070"/>
            <a:ext cx="8727831" cy="7822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91594" y="1674192"/>
            <a:ext cx="871698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686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able Placeholder 19"/>
          <p:cNvSpPr>
            <a:spLocks noGrp="1"/>
          </p:cNvSpPr>
          <p:nvPr>
            <p:ph type="tbl" sz="quarter" idx="13"/>
          </p:nvPr>
        </p:nvSpPr>
        <p:spPr>
          <a:xfrm>
            <a:off x="185738" y="1936750"/>
            <a:ext cx="8693150" cy="4745038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AU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33009" y="0"/>
            <a:ext cx="1941147" cy="663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7" y="227537"/>
            <a:ext cx="1632390" cy="38532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85057" y="880070"/>
            <a:ext cx="8727831" cy="7822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191594" y="1674192"/>
            <a:ext cx="871698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93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art Placeholder 12"/>
          <p:cNvSpPr>
            <a:spLocks noGrp="1"/>
          </p:cNvSpPr>
          <p:nvPr>
            <p:ph type="chart" sz="quarter" idx="13" hasCustomPrompt="1"/>
          </p:nvPr>
        </p:nvSpPr>
        <p:spPr>
          <a:xfrm>
            <a:off x="192088" y="1936750"/>
            <a:ext cx="8686800" cy="47450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graph</a:t>
            </a:r>
            <a:endParaRPr lang="en-AU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33009" y="0"/>
            <a:ext cx="1941147" cy="663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7" y="227537"/>
            <a:ext cx="1632390" cy="38532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85057" y="880070"/>
            <a:ext cx="8727831" cy="7822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91594" y="1674192"/>
            <a:ext cx="871698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5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33009" y="0"/>
            <a:ext cx="1941147" cy="6631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7" y="227537"/>
            <a:ext cx="1632390" cy="38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6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92" y="6086291"/>
            <a:ext cx="2267073" cy="535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867" y="6390750"/>
            <a:ext cx="1989102" cy="220628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78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017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380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Apex Serif Book" panose="02010600040501010103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ex Serif Book" panose="02010600040501010103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ex Serif Book" panose="02010600040501010103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ex Serif Book Italic" panose="02010600040501010103" pitchFamily="50" charset="0"/>
          <a:ea typeface="Apex Serif Book Italic" panose="020106000405010101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pex Serif Book" panose="02010600040501010103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pex Serif Book" panose="02010600040501010103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428" y="4012276"/>
            <a:ext cx="8603552" cy="731520"/>
          </a:xfrm>
        </p:spPr>
        <p:txBody>
          <a:bodyPr>
            <a:normAutofit/>
          </a:bodyPr>
          <a:lstStyle/>
          <a:p>
            <a:r>
              <a:rPr lang="en-A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OPEN presentation, October 2017</a:t>
            </a: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AU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Dr Gemma McKibbin &amp; Dr Nick Halfpenny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6985" y="1280439"/>
            <a:ext cx="67166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96D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Preventing Harmful Sexual Behaviour and Child Sexual Exploitation for children &amp; young people living in residential care: A scoping review</a:t>
            </a:r>
            <a:endParaRPr lang="en-A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1" y="4950351"/>
            <a:ext cx="4409003" cy="174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204" y="4950351"/>
            <a:ext cx="4407790" cy="1743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288" y="0"/>
            <a:ext cx="3131040" cy="80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44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Three major thematic categories were identified through the coding: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1. Constructing educative interventions for children &amp; young people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2. Targeting grooming and problematic sexual behaviour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3. Providing a holistic response and a way out</a:t>
            </a:r>
          </a:p>
          <a:p>
            <a:pPr marL="0" indent="0">
              <a:spcAft>
                <a:spcPts val="600"/>
              </a:spcAft>
              <a:buNone/>
            </a:pPr>
            <a:endParaRPr lang="en-A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Findings from scoping review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88" y="0"/>
            <a:ext cx="3131040" cy="809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073DF5D-2882-4D10-8437-386FAA20E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247" y="3868188"/>
            <a:ext cx="3012123" cy="290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21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2031578" y="2269888"/>
            <a:ext cx="5182555" cy="4468963"/>
          </a:xfrm>
          <a:prstGeom prst="triangl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3862694" y="3578265"/>
            <a:ext cx="1521564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2961290" y="5181601"/>
            <a:ext cx="332313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98804" y="3221459"/>
            <a:ext cx="1210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Tertiary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11061" y="4861034"/>
            <a:ext cx="148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Secondary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45814" y="6328468"/>
            <a:ext cx="2511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Primary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88" y="0"/>
            <a:ext cx="3131040" cy="8093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Public health model of prevention</a:t>
            </a:r>
          </a:p>
        </p:txBody>
      </p:sp>
    </p:spTree>
    <p:extLst>
      <p:ext uri="{BB962C8B-B14F-4D97-AF65-F5344CB8AC3E}">
        <p14:creationId xmlns:p14="http://schemas.microsoft.com/office/powerpoint/2010/main" val="2302020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55DE0402-966B-405C-B1A1-555B5B5896C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1.1 Educating children &amp; young people</a:t>
            </a:r>
          </a:p>
          <a:p>
            <a:pPr marL="0" indent="0">
              <a:buNone/>
            </a:pP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1.2 Upskilling workers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C03ACE32-938E-4677-A6AF-AF09171F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57" y="663939"/>
            <a:ext cx="8727831" cy="782227"/>
          </a:xfrm>
        </p:spPr>
        <p:txBody>
          <a:bodyPr>
            <a:normAutofit fontScale="90000"/>
          </a:bodyPr>
          <a:lstStyle/>
          <a:p>
            <a:r>
              <a:rPr lang="en-AU" dirty="0"/>
              <a:t/>
            </a:r>
            <a:br>
              <a:rPr lang="en-AU" dirty="0"/>
            </a:br>
            <a:r>
              <a:rPr lang="en-AU" dirty="0"/>
              <a:t/>
            </a:r>
            <a:br>
              <a:rPr lang="en-AU" dirty="0"/>
            </a:br>
            <a:r>
              <a:rPr lang="en-AU" sz="3100" dirty="0">
                <a:latin typeface="Calibri Light" panose="020F0302020204030204" pitchFamily="34" charset="0"/>
                <a:cs typeface="Calibri Light" panose="020F0302020204030204" pitchFamily="34" charset="0"/>
              </a:rPr>
              <a:t>1. Constructing educative interventions for children &amp; young people</a:t>
            </a: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B565282-CD7D-45C8-85A9-42FE1528C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3232"/>
            <a:ext cx="9144000" cy="353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29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B72157B-83FD-4D63-B887-668D57728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4" y="914400"/>
            <a:ext cx="8700654" cy="57486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C9FDB1-A699-40E6-8C21-CCDDDBAAF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403" y="64260"/>
            <a:ext cx="5980694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69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47BA0F9-B6A3-4635-AA91-ED4BB4FD1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5384"/>
            <a:ext cx="9022080" cy="4895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DB43FEC-B591-40DF-8DD3-D7A8977E2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076" y="125730"/>
            <a:ext cx="3593004" cy="56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63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191BC26-128D-40E0-891B-4479CF2B014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2.1 Countering push and pull factors</a:t>
            </a:r>
          </a:p>
          <a:p>
            <a:pPr marL="0" indent="0">
              <a:buNone/>
            </a:pP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2.2 Early recognition of problematic sexual behaviour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99A1D13F-D907-437D-B550-195D30221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57" y="980901"/>
            <a:ext cx="8727831" cy="997279"/>
          </a:xfrm>
        </p:spPr>
        <p:txBody>
          <a:bodyPr>
            <a:normAutofit fontScale="90000"/>
          </a:bodyPr>
          <a:lstStyle/>
          <a:p>
            <a:r>
              <a:rPr lang="en-AU" sz="3100" dirty="0">
                <a:latin typeface="Calibri Light" panose="020F0302020204030204" pitchFamily="34" charset="0"/>
                <a:cs typeface="Calibri Light" panose="020F0302020204030204" pitchFamily="34" charset="0"/>
              </a:rPr>
              <a:t>2. Targeting grooming and problematic sexual behaviour</a:t>
            </a: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7CFF669-B6BD-4594-9666-46B24A32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0955"/>
            <a:ext cx="9144000" cy="337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33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F5BFEB0-8E46-409B-8C1B-503C0E175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8" y="814609"/>
            <a:ext cx="8800407" cy="59437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FC238FD-EEF1-4FE7-A8B0-73A346B63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111" y="141664"/>
            <a:ext cx="4915594" cy="56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14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20C92B9-FBC1-4460-903D-E86A4823D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114" y="351905"/>
            <a:ext cx="2658341" cy="6506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EEE7452-4355-4022-B577-5200DB330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061" y="41713"/>
            <a:ext cx="5320145" cy="47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6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BD634215-31F0-478B-A094-139F83B0C2F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71572" y="1936750"/>
            <a:ext cx="8707316" cy="4745038"/>
          </a:xfrm>
        </p:spPr>
        <p:txBody>
          <a:bodyPr/>
          <a:lstStyle/>
          <a:p>
            <a:pPr marL="0" indent="0">
              <a:buNone/>
            </a:pP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3.1 Treatment, safety planning and placement management</a:t>
            </a:r>
          </a:p>
          <a:p>
            <a:pPr marL="0" indent="0">
              <a:buNone/>
            </a:pP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3.2 Effective exit strategies and perpetrator accountability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C57BAA65-39F2-4F2A-9A26-6C52862B2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72" y="1154523"/>
            <a:ext cx="8727831" cy="782227"/>
          </a:xfrm>
        </p:spPr>
        <p:txBody>
          <a:bodyPr>
            <a:normAutofit fontScale="90000"/>
          </a:bodyPr>
          <a:lstStyle/>
          <a:p>
            <a:r>
              <a:rPr lang="en-AU" sz="3100" dirty="0">
                <a:latin typeface="Calibri Light" panose="020F0302020204030204" pitchFamily="34" charset="0"/>
                <a:cs typeface="Calibri Light" panose="020F0302020204030204" pitchFamily="34" charset="0"/>
              </a:rPr>
              <a:t>3. Providing a holistic response and a way out</a:t>
            </a: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370F8-4B53-4249-A864-00E48293E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9" y="4461332"/>
            <a:ext cx="8855826" cy="22204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9806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4CE279A-A235-46DF-8FF3-F3A3127D8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1041187"/>
            <a:ext cx="8767156" cy="56623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CC55BC-3CC9-4E70-85A6-F4BCFE0BA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818" y="125688"/>
            <a:ext cx="6650182" cy="45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55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Acknowledging the traditional owners of the land</a:t>
            </a:r>
          </a:p>
          <a:p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Acknowledging victims of child sexual abuse</a:t>
            </a: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Calibri Light" panose="020F0302020204030204" pitchFamily="34" charset="0"/>
                <a:ea typeface="Apex Serif Medium" panose="02010600040501010103" pitchFamily="50" charset="0"/>
                <a:cs typeface="Calibri Light" panose="020F0302020204030204" pitchFamily="34" charset="0"/>
              </a:rPr>
              <a:t>Acknowledgement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972" y="4938181"/>
            <a:ext cx="4495911" cy="1743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82" y="4938181"/>
            <a:ext cx="4407790" cy="1743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288" y="0"/>
            <a:ext cx="3131040" cy="80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12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16992EA-B6A9-4376-8497-21D251E4C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2" y="853440"/>
            <a:ext cx="8756073" cy="5832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648700C-34D0-49B1-8F07-DE8188A8B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895" y="149188"/>
            <a:ext cx="6905105" cy="50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19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Three prevention strategies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88" y="0"/>
            <a:ext cx="3131040" cy="809384"/>
          </a:xfrm>
          <a:prstGeom prst="rect">
            <a:avLst/>
          </a:prstGeom>
        </p:spPr>
      </p:pic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5959D235-8315-4362-8FB8-3C5D1D64B593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957649653"/>
              </p:ext>
            </p:extLst>
          </p:nvPr>
        </p:nvGraphicFramePr>
        <p:xfrm>
          <a:off x="259398" y="1884217"/>
          <a:ext cx="8552180" cy="4461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7435">
                  <a:extLst>
                    <a:ext uri="{9D8B030D-6E8A-4147-A177-3AD203B41FA5}">
                      <a16:colId xmlns="" xmlns:a16="http://schemas.microsoft.com/office/drawing/2014/main" val="172978164"/>
                    </a:ext>
                  </a:extLst>
                </a:gridCol>
                <a:gridCol w="6214745">
                  <a:extLst>
                    <a:ext uri="{9D8B030D-6E8A-4147-A177-3AD203B41FA5}">
                      <a16:colId xmlns="" xmlns:a16="http://schemas.microsoft.com/office/drawing/2014/main" val="2144065457"/>
                    </a:ext>
                  </a:extLst>
                </a:gridCol>
              </a:tblGrid>
              <a:tr h="4550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 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200">
                          <a:effectLst/>
                        </a:rPr>
                        <a:t>Core components of three prevention strategies</a:t>
                      </a:r>
                      <a:endParaRPr lang="en-A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200006206"/>
                  </a:ext>
                </a:extLst>
              </a:tr>
              <a:tr h="14734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Prevention strategy 1 – </a:t>
                      </a:r>
                      <a:endParaRPr lang="en-A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Whole-of-house respectful relationship and sexuality education  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r>
                        <a:rPr lang="en-AU" sz="1200" dirty="0">
                          <a:effectLst/>
                        </a:rPr>
                        <a:t>Train workers in recognising and responding to sexual health concerns, harmful sexual behaviour, child sexual exploitation and intimate partner violence (domestic &amp; family violence)</a:t>
                      </a:r>
                      <a:endParaRPr lang="en-AU" sz="11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r>
                        <a:rPr lang="en-AU" sz="1200" dirty="0">
                          <a:effectLst/>
                        </a:rPr>
                        <a:t>Educate children &amp; young people about respectful relationships and sexual health &amp; safety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15151267"/>
                  </a:ext>
                </a:extLst>
              </a:tr>
              <a:tr h="11877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Prevention strategy 2 – </a:t>
                      </a:r>
                      <a:endParaRPr lang="en-A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Sexual safety response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r>
                        <a:rPr lang="en-AU" sz="1200">
                          <a:effectLst/>
                        </a:rPr>
                        <a:t>Provide wrap-around services to children &amp; young people at risk of harmful sexual behaviour and child sexual exploitation</a:t>
                      </a:r>
                      <a:endParaRPr lang="en-AU" sz="110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r>
                        <a:rPr lang="en-AU" sz="1200">
                          <a:effectLst/>
                        </a:rPr>
                        <a:t>Help workers join up their response with child sexual exploitation practice leaders, Sexually Abusive Behaviour Treatment Services, domestic &amp; family violence services and Victoria Police</a:t>
                      </a:r>
                      <a:endParaRPr lang="en-A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81247849"/>
                  </a:ext>
                </a:extLst>
              </a:tr>
              <a:tr h="13448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Prevention strategy 3 – </a:t>
                      </a:r>
                      <a:endParaRPr lang="en-AU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Missing from home strategy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r>
                        <a:rPr lang="en-AU" sz="1200" dirty="0">
                          <a:effectLst/>
                        </a:rPr>
                        <a:t>Establish practice partnerships between each child or young person and residential house workers (involving social media) to counter grooming</a:t>
                      </a:r>
                      <a:endParaRPr lang="en-AU" sz="11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r>
                        <a:rPr lang="en-AU" sz="1200" dirty="0">
                          <a:effectLst/>
                        </a:rPr>
                        <a:t>Shadow and engage children &amp; young people who leave the house </a:t>
                      </a:r>
                      <a:endParaRPr lang="en-AU" sz="110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AutoNum type="romanLcParenBoth"/>
                      </a:pPr>
                      <a:r>
                        <a:rPr lang="en-AU" sz="1200" dirty="0">
                          <a:effectLst/>
                        </a:rPr>
                        <a:t>Take out intervention orders on behalf of children &amp; young people and to consistently share information with police as per the Enhanced Response Model</a:t>
                      </a:r>
                      <a:endParaRPr lang="en-AU" sz="1100" dirty="0">
                        <a:effectLst/>
                      </a:endParaRPr>
                    </a:p>
                    <a:p>
                      <a:pPr marL="685800"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A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867554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95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Resource development</a:t>
            </a:r>
          </a:p>
          <a:p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Development of training package</a:t>
            </a:r>
          </a:p>
          <a:p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Design of implementation &amp; evaluation</a:t>
            </a: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Next step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82" y="4938181"/>
            <a:ext cx="4407790" cy="1743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488" y="4938181"/>
            <a:ext cx="4407790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288" y="0"/>
            <a:ext cx="3131040" cy="80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46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en-AU" dirty="0">
                <a:solidFill>
                  <a:prstClr val="black"/>
                </a:solidFill>
                <a:latin typeface="Calibri" panose="020F0502020204030204" pitchFamily="34" charset="0"/>
              </a:rPr>
              <a:t>Royal Commission into Institutional Responses to Child Sexual Abuse </a:t>
            </a:r>
          </a:p>
          <a:p>
            <a:pPr lvl="1"/>
            <a:r>
              <a:rPr lang="en-AU" i="1" dirty="0">
                <a:solidFill>
                  <a:prstClr val="black"/>
                </a:solidFill>
                <a:latin typeface="Calibri" panose="020F0502020204030204" pitchFamily="34" charset="0"/>
              </a:rPr>
              <a:t>Consultation Paper: Institutional responses to child sexual abuse in out-of-home care</a:t>
            </a:r>
            <a:r>
              <a:rPr lang="en-AU" dirty="0">
                <a:solidFill>
                  <a:prstClr val="black"/>
                </a:solidFill>
                <a:latin typeface="Calibri" panose="020F0502020204030204" pitchFamily="34" charset="0"/>
              </a:rPr>
              <a:t>. Commonwealth of Australia, Sydney (2016).</a:t>
            </a:r>
          </a:p>
          <a:p>
            <a:pPr lvl="1"/>
            <a:r>
              <a:rPr lang="en-AU" dirty="0">
                <a:latin typeface="Calibri" panose="020F0502020204030204" pitchFamily="34" charset="0"/>
              </a:rPr>
              <a:t>Bromfield, L., </a:t>
            </a:r>
            <a:r>
              <a:rPr lang="en-AU" dirty="0" err="1">
                <a:latin typeface="Calibri" panose="020F0502020204030204" pitchFamily="34" charset="0"/>
              </a:rPr>
              <a:t>Hirte</a:t>
            </a:r>
            <a:r>
              <a:rPr lang="en-AU" dirty="0">
                <a:latin typeface="Calibri" panose="020F0502020204030204" pitchFamily="34" charset="0"/>
              </a:rPr>
              <a:t>, C., </a:t>
            </a:r>
            <a:r>
              <a:rPr lang="en-AU" dirty="0" err="1">
                <a:latin typeface="Calibri" panose="020F0502020204030204" pitchFamily="34" charset="0"/>
              </a:rPr>
              <a:t>Octoman</a:t>
            </a:r>
            <a:r>
              <a:rPr lang="en-AU" dirty="0">
                <a:latin typeface="Calibri" panose="020F0502020204030204" pitchFamily="34" charset="0"/>
              </a:rPr>
              <a:t>, O., Katz, I. (2017). </a:t>
            </a:r>
            <a:r>
              <a:rPr lang="en-AU" i="1" dirty="0">
                <a:latin typeface="Calibri" panose="020F0502020204030204" pitchFamily="34" charset="0"/>
              </a:rPr>
              <a:t>Child Sexual Abuse in Australian Institutional Contexts 2008–13: Findings from Administrative Data</a:t>
            </a:r>
            <a:r>
              <a:rPr lang="en-AU" dirty="0">
                <a:latin typeface="Calibri" panose="020F0502020204030204" pitchFamily="34" charset="0"/>
              </a:rPr>
              <a:t>. Sydney: Royal Commission into Institutional Responses to Child Sexual Abuse. </a:t>
            </a:r>
            <a:endParaRPr lang="en-AU" i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lvl="0"/>
            <a:r>
              <a:rPr lang="en-AU" dirty="0">
                <a:solidFill>
                  <a:prstClr val="black"/>
                </a:solidFill>
                <a:latin typeface="Calibri" panose="020F0502020204030204" pitchFamily="34" charset="0"/>
              </a:rPr>
              <a:t>Commission for Children and Young People </a:t>
            </a:r>
          </a:p>
          <a:p>
            <a:pPr lvl="1"/>
            <a:r>
              <a:rPr lang="en-AU" i="1" dirty="0">
                <a:solidFill>
                  <a:prstClr val="black"/>
                </a:solidFill>
                <a:latin typeface="Calibri" panose="020F0502020204030204" pitchFamily="34" charset="0"/>
              </a:rPr>
              <a:t>‘As a good parent would’: Inquiry into the adequacy of the provision of residential care services to Victorian children &amp; young people who have been subject to sexual abuse or sexual exploitation whilst residing in residential care.</a:t>
            </a:r>
            <a:r>
              <a:rPr lang="en-AU" dirty="0">
                <a:solidFill>
                  <a:prstClr val="black"/>
                </a:solidFill>
                <a:latin typeface="Calibri" panose="020F0502020204030204" pitchFamily="34" charset="0"/>
              </a:rPr>
              <a:t> Melbourne, Victoria (2015). </a:t>
            </a: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Calibri Light" panose="020F0302020204030204" pitchFamily="34" charset="0"/>
                <a:ea typeface="Apex Serif Medium" panose="02010600040501010103" pitchFamily="50" charset="0"/>
                <a:cs typeface="Calibri Light" panose="020F0302020204030204" pitchFamily="34" charset="0"/>
              </a:rPr>
              <a:t>Context for the project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88" y="0"/>
            <a:ext cx="3131040" cy="80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20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en-AU" dirty="0">
                <a:solidFill>
                  <a:prstClr val="black"/>
                </a:solidFill>
                <a:latin typeface="Calibri" panose="020F0502020204030204" pitchFamily="34" charset="0"/>
              </a:rPr>
              <a:t>Growing awareness of the sexual exploitation of young people in out-of-home care and accompanying prevalence data</a:t>
            </a:r>
          </a:p>
          <a:p>
            <a:pPr lvl="0"/>
            <a:r>
              <a:rPr lang="en-AU" dirty="0">
                <a:solidFill>
                  <a:prstClr val="black"/>
                </a:solidFill>
                <a:latin typeface="Calibri" panose="020F0502020204030204" pitchFamily="34" charset="0"/>
              </a:rPr>
              <a:t>Evidence that a substantial proportion individuals identified as perpetrating child sexual abuse were themselves children or young people </a:t>
            </a:r>
          </a:p>
          <a:p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Limited rigorous research evidence on the effectiveness of practices and programs aimed at preventing sexual abuse in out-of-home care </a:t>
            </a:r>
          </a:p>
          <a:p>
            <a:r>
              <a:rPr lang="en-AU" dirty="0">
                <a:latin typeface="Calibri" panose="020F0502020204030204" pitchFamily="34" charset="0"/>
                <a:cs typeface="Calibri" panose="020F0502020204030204" pitchFamily="34" charset="0"/>
              </a:rPr>
              <a:t>Acknowledging that children in out-of-home care may miss out universal prevention initiatives (e.g. curriculum delivered in schools – sexuality education, healthy and respectful relationships, social/emotional learning, child protections education)</a:t>
            </a: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A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Calibri Light" panose="020F0302020204030204" pitchFamily="34" charset="0"/>
                <a:ea typeface="Apex Serif Medium" panose="02010600040501010103" pitchFamily="50" charset="0"/>
                <a:cs typeface="Calibri Light" panose="020F0302020204030204" pitchFamily="34" charset="0"/>
              </a:rPr>
              <a:t>Key themes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88" y="0"/>
            <a:ext cx="3131040" cy="80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77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Aim</a:t>
            </a:r>
          </a:p>
          <a:p>
            <a:pPr marL="0" indent="0">
              <a:buNone/>
            </a:pP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The aim of the action research is to co-design interventions to prevent and respond to harmful sexual behaviour and child sexual exploitation for children and young people living in residential care.</a:t>
            </a:r>
          </a:p>
          <a:p>
            <a:pPr marL="0" indent="0">
              <a:buNone/>
            </a:pPr>
            <a:r>
              <a:rPr lang="en-AU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Research question</a:t>
            </a:r>
          </a:p>
          <a:p>
            <a:pPr marL="0" indent="0">
              <a:buNone/>
            </a:pP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What prevention initiatives could prevent harmful sexual behaviour and sexual exploitation in residential care settings?</a:t>
            </a:r>
          </a:p>
          <a:p>
            <a:pPr marL="0" indent="0">
              <a:buNone/>
            </a:pPr>
            <a:r>
              <a:rPr lang="en-AU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Methodology</a:t>
            </a:r>
          </a:p>
          <a:p>
            <a:pPr marL="0" indent="0">
              <a:buNone/>
            </a:pP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This research question has been answered through the method set out by Graham and Tetroe (2009) called the Knowledge to Action Framework.</a:t>
            </a:r>
            <a:endParaRPr lang="en-AU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AU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Partnership seeding project - 2017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88" y="0"/>
            <a:ext cx="3131040" cy="80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63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>
            <a:normAutofit/>
          </a:bodyPr>
          <a:lstStyle/>
          <a:p>
            <a:pPr lvl="0"/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Establishment of </a:t>
            </a:r>
            <a:r>
              <a:rPr lang="en-AU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Expert Advisory Group </a:t>
            </a: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and Governance Group;</a:t>
            </a:r>
          </a:p>
          <a:p>
            <a:pPr lvl="0"/>
            <a:r>
              <a:rPr lang="en-AU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Ethics clearance </a:t>
            </a: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from the Human Research Ethics Committee</a:t>
            </a:r>
          </a:p>
          <a:p>
            <a:pPr lvl="0"/>
            <a:r>
              <a:rPr lang="en-AU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Publishing Scoping Review </a:t>
            </a: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of the evidence </a:t>
            </a:r>
          </a:p>
          <a:p>
            <a:pPr lvl="0"/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Co-design of </a:t>
            </a:r>
            <a:r>
              <a:rPr lang="en-AU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three initiatives </a:t>
            </a: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through consultation </a:t>
            </a:r>
          </a:p>
          <a:p>
            <a:pPr lvl="0"/>
            <a:r>
              <a:rPr lang="en-AU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Tailoring </a:t>
            </a: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strategies to three pilot houses</a:t>
            </a:r>
          </a:p>
          <a:p>
            <a:pPr lvl="0"/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Including the </a:t>
            </a:r>
            <a:r>
              <a:rPr lang="en-AU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voices of children &amp; young people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Five phases of seeding 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88" y="0"/>
            <a:ext cx="3131040" cy="809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10BD36B-9798-43D7-BB3A-3E9807CF9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24" y="4644044"/>
            <a:ext cx="8584276" cy="20377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523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Research question</a:t>
            </a:r>
          </a:p>
          <a:p>
            <a:pPr marL="0" indent="0" algn="just">
              <a:buNone/>
            </a:pPr>
            <a:r>
              <a:rPr lang="en-AU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is known about preventing harmful sexual behavior and child sexual exploitation for children and young people living in residential out-of-home care settings? </a:t>
            </a:r>
          </a:p>
          <a:p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Scoping review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82" y="4938181"/>
            <a:ext cx="4407790" cy="1743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972" y="4938180"/>
            <a:ext cx="4407790" cy="1743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288" y="0"/>
            <a:ext cx="3131040" cy="80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73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Scoping review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88" y="0"/>
            <a:ext cx="3131040" cy="8093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71" y="0"/>
            <a:ext cx="8888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27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The papers included: </a:t>
            </a:r>
          </a:p>
          <a:p>
            <a:pPr algn="just"/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seven peer-reviewed journal articles</a:t>
            </a:r>
          </a:p>
          <a:p>
            <a:pPr algn="just"/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three reports for government</a:t>
            </a:r>
          </a:p>
          <a:p>
            <a:pPr algn="just"/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two presentation transcripts; two literature reviews</a:t>
            </a:r>
          </a:p>
          <a:p>
            <a:pPr algn="just"/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one qualitative research report </a:t>
            </a:r>
          </a:p>
          <a:p>
            <a:pPr algn="just"/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one report for a government inquiry </a:t>
            </a:r>
          </a:p>
          <a:p>
            <a:pPr algn="just"/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one submission to a government inquiry </a:t>
            </a:r>
          </a:p>
          <a:p>
            <a:pPr algn="just"/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one consultation paper for a government inquiry </a:t>
            </a:r>
          </a:p>
          <a:p>
            <a:pPr algn="just"/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one guideline; and one educational resource </a:t>
            </a:r>
          </a:p>
          <a:p>
            <a:pPr marL="0" indent="0" algn="just">
              <a:buNone/>
            </a:pPr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Nine of the papers were from the United Kingdom; seven were from Australia; two were from the United States; one was from Canada; and one was from the Netherlands.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Calibri Light" panose="020F0302020204030204" pitchFamily="34" charset="0"/>
                <a:cs typeface="Calibri Light" panose="020F0302020204030204" pitchFamily="34" charset="0"/>
              </a:rPr>
              <a:t>Papers included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88" y="0"/>
            <a:ext cx="3131040" cy="80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91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cKillop Branding colours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11AFAE"/>
      </a:accent1>
      <a:accent2>
        <a:srgbClr val="ED7C1F"/>
      </a:accent2>
      <a:accent3>
        <a:srgbClr val="E65265"/>
      </a:accent3>
      <a:accent4>
        <a:srgbClr val="00A359"/>
      </a:accent4>
      <a:accent5>
        <a:srgbClr val="00AAEC"/>
      </a:accent5>
      <a:accent6>
        <a:srgbClr val="5053A0"/>
      </a:accent6>
      <a:hlink>
        <a:srgbClr val="E00044"/>
      </a:hlink>
      <a:folHlink>
        <a:srgbClr val="000000"/>
      </a:folHlink>
    </a:clrScheme>
    <a:fontScheme name="MacKillop branding">
      <a:majorFont>
        <a:latin typeface="Helvetica Rounded"/>
        <a:ea typeface=""/>
        <a:cs typeface=""/>
      </a:majorFont>
      <a:minorFont>
        <a:latin typeface="Apex Serif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0BC7387-C9A3-4648-A29B-EA1AAF5131C8}" vid="{E804FA40-3036-4986-9235-0F65A55E12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A9B0A78660544D994E0FEFCF77ED02" ma:contentTypeVersion="0" ma:contentTypeDescription="Create a new document." ma:contentTypeScope="" ma:versionID="b35bab5cf2bf0924260e65f41ed7a41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579517bf87cf59726bc046f6cceb4a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57E810F-E4C2-4F60-903C-36A5D6C5088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317E3F-1FF8-4D7C-B188-0CAB5A8E2A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D7CE21D-5043-499D-96BC-ECCF3E706F3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MacKillop PowerPoint template (1)</Template>
  <TotalTime>2347</TotalTime>
  <Words>814</Words>
  <Application>Microsoft Office PowerPoint</Application>
  <PresentationFormat>On-screen Show (4:3)</PresentationFormat>
  <Paragraphs>110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Apex Serif Book</vt:lpstr>
      <vt:lpstr>Apex Serif Book Italic</vt:lpstr>
      <vt:lpstr>Apex Serif Medium</vt:lpstr>
      <vt:lpstr>Arial</vt:lpstr>
      <vt:lpstr>Calibri</vt:lpstr>
      <vt:lpstr>Calibri Light</vt:lpstr>
      <vt:lpstr>Times New Roman</vt:lpstr>
      <vt:lpstr>Office Theme</vt:lpstr>
      <vt:lpstr>OPEN presentation, October 2017 Dr Gemma McKibbin &amp; Dr Nick Halfpenny</vt:lpstr>
      <vt:lpstr>Acknowledgement</vt:lpstr>
      <vt:lpstr>Context for the project</vt:lpstr>
      <vt:lpstr>Key themes</vt:lpstr>
      <vt:lpstr>Partnership seeding project - 2017</vt:lpstr>
      <vt:lpstr>Five phases of seeding project</vt:lpstr>
      <vt:lpstr>Scoping review</vt:lpstr>
      <vt:lpstr>Scoping review</vt:lpstr>
      <vt:lpstr>Papers included</vt:lpstr>
      <vt:lpstr>Findings from scoping review</vt:lpstr>
      <vt:lpstr>Public health model of prevention</vt:lpstr>
      <vt:lpstr>  1. Constructing educative interventions for children &amp; young people </vt:lpstr>
      <vt:lpstr>PowerPoint Presentation</vt:lpstr>
      <vt:lpstr>PowerPoint Presentation</vt:lpstr>
      <vt:lpstr>2. Targeting grooming and problematic sexual behaviour </vt:lpstr>
      <vt:lpstr>PowerPoint Presentation</vt:lpstr>
      <vt:lpstr>PowerPoint Presentation</vt:lpstr>
      <vt:lpstr>3. Providing a holistic response and a way out </vt:lpstr>
      <vt:lpstr>PowerPoint Presentation</vt:lpstr>
      <vt:lpstr>PowerPoint Presentation</vt:lpstr>
      <vt:lpstr>Three prevention strategies</vt:lpstr>
      <vt:lpstr>Next step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Gemma Mckibbin</dc:creator>
  <cp:lastModifiedBy>Nick Halfpenny</cp:lastModifiedBy>
  <cp:revision>322</cp:revision>
  <cp:lastPrinted>2017-01-31T01:32:22Z</cp:lastPrinted>
  <dcterms:created xsi:type="dcterms:W3CDTF">2017-01-30T01:48:06Z</dcterms:created>
  <dcterms:modified xsi:type="dcterms:W3CDTF">2017-10-25T04:25:47Z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0x010100FEA9B0A78660544D994E0FEFCF77ED02</vt:lpwstr>
  </property>
</Properties>
</file>